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DFF"/>
    <a:srgbClr val="E4E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/>
    <p:restoredTop sz="94737"/>
  </p:normalViewPr>
  <p:slideViewPr>
    <p:cSldViewPr snapToGrid="0" snapToObjects="1">
      <p:cViewPr varScale="1">
        <p:scale>
          <a:sx n="56" d="100"/>
          <a:sy n="56" d="100"/>
        </p:scale>
        <p:origin x="208" y="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5AF75-DB5A-F64A-A778-CFD6F041FF84}" type="datetimeFigureOut">
              <a:rPr lang="kk-KZ" smtClean="0"/>
              <a:t>07.09.26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CC085-1441-6E44-AB79-D48D83293851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632908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k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2CC085-1441-6E44-AB79-D48D83293851}" type="slidenum">
              <a:rPr lang="kk-KZ" smtClean="0"/>
              <a:t>2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138797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5800" y="777240"/>
            <a:ext cx="109728" cy="521208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241651" y="1720840"/>
            <a:ext cx="8503920" cy="2438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3500" b="1" dirty="0">
                <a:solidFill>
                  <a:srgbClr val="FFFFFF"/>
                </a:solidFill>
                <a:latin typeface="Aptos Display"/>
              </a:rPr>
              <a:t>ҚАЗАҚ ТІЛІН ОҚЫТУ
ӘДІСТЕМЕСІНІҢ НЕГІЗІН
</a:t>
            </a:r>
            <a:r>
              <a:rPr lang="kk-KZ" sz="3500" b="1" dirty="0">
                <a:solidFill>
                  <a:srgbClr val="FFFFFF"/>
                </a:solidFill>
                <a:latin typeface="Aptos Display"/>
              </a:rPr>
              <a:t>ҚАЛА</a:t>
            </a:r>
            <a:r>
              <a:rPr sz="3500" b="1" dirty="0">
                <a:solidFill>
                  <a:srgbClr val="FFFFFF"/>
                </a:solidFill>
                <a:latin typeface="Aptos Display"/>
              </a:rPr>
              <a:t>ҒАН ҒАЛЫМДАР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Ыбырай Алтынсарин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01952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 Display"/>
              </a:rPr>
              <a:t>ЫА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31283" y="1417320"/>
            <a:ext cx="379476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20449" y="1417320"/>
            <a:ext cx="73152" cy="182880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859883" y="1600200"/>
            <a:ext cx="3383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Негізгі еңбектері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59883" y="2103120"/>
            <a:ext cx="3383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Қазақ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хрестоматиясы</a:t>
            </a:r>
            <a:r>
              <a:rPr sz="1600" dirty="0">
                <a:solidFill>
                  <a:srgbClr val="002060"/>
                </a:solidFill>
                <a:latin typeface="Aptos"/>
              </a:rPr>
              <a:t>»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Қазақтарға</a:t>
            </a:r>
            <a:r>
              <a:rPr sz="1600" dirty="0">
                <a:solidFill>
                  <a:srgbClr val="002060"/>
                </a:solidFill>
                <a:latin typeface="Aptos"/>
              </a:rPr>
              <a:t> орыс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тілін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үйретудің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бастауыш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құралы</a:t>
            </a:r>
            <a:r>
              <a:rPr sz="1600" dirty="0">
                <a:solidFill>
                  <a:srgbClr val="002060"/>
                </a:solidFill>
                <a:latin typeface="Aptos"/>
              </a:rPr>
              <a:t>»</a:t>
            </a:r>
            <a:r>
              <a:rPr lang="kk-KZ" sz="1600" dirty="0">
                <a:solidFill>
                  <a:srgbClr val="002060"/>
                </a:solidFill>
                <a:latin typeface="Aptos"/>
              </a:rPr>
              <a:t> </a:t>
            </a:r>
            <a:r>
              <a:rPr lang="ru-KZ" sz="1600" dirty="0">
                <a:solidFill>
                  <a:srgbClr val="002060"/>
                </a:solidFill>
              </a:rPr>
              <a:t>Орынбор, 1879.</a:t>
            </a:r>
            <a:endParaRPr sz="1600" dirty="0">
              <a:solidFill>
                <a:srgbClr val="002060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654643" y="1417320"/>
            <a:ext cx="379476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543809" y="1417320"/>
            <a:ext cx="73152" cy="182880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883243" y="1600200"/>
            <a:ext cx="3383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Әдістемелік ұстанымы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3243" y="2103120"/>
            <a:ext cx="33832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Мұғалім баламен жұмыс істегенде ашуланбауы; материалды ықыласпен, түсінікті етіп жеткізуі қажет.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7139" y="3833382"/>
            <a:ext cx="7539644" cy="1390124"/>
          </a:xfrm>
          <a:prstGeom prst="rect">
            <a:avLst/>
          </a:prstGeom>
          <a:noFill/>
        </p:spPr>
        <p:txBody>
          <a:bodyPr wrap="square" lIns="45720" rIns="27432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«</a:t>
            </a:r>
            <a:r>
              <a:rPr dirty="0" err="1">
                <a:solidFill>
                  <a:srgbClr val="002060"/>
                </a:solidFill>
              </a:rPr>
              <a:t>Торғай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облысындағы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оқу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жұмысының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жайы</a:t>
            </a:r>
            <a:r>
              <a:rPr dirty="0">
                <a:solidFill>
                  <a:srgbClr val="002060"/>
                </a:solidFill>
              </a:rPr>
              <a:t>» </a:t>
            </a:r>
            <a:r>
              <a:rPr dirty="0" err="1">
                <a:solidFill>
                  <a:srgbClr val="002060"/>
                </a:solidFill>
              </a:rPr>
              <a:t>мақаласында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әдістеме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мәселелері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қамтылады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9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Оқытуда </a:t>
            </a:r>
            <a:r>
              <a:rPr dirty="0" err="1">
                <a:solidFill>
                  <a:srgbClr val="002060"/>
                </a:solidFill>
              </a:rPr>
              <a:t>мұғалімнің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түсіндіру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шеберлігі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балаға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ізгі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қарым-қатынасы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маңызды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6B70650-97F6-0538-AD13-AFD507E1FF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63" t="16528" r="54902" b="5805"/>
          <a:stretch>
            <a:fillRect/>
          </a:stretch>
        </p:blipFill>
        <p:spPr>
          <a:xfrm>
            <a:off x="734284" y="1415038"/>
            <a:ext cx="2505456" cy="39049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4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800100"/>
            <a:ext cx="2775119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 dirty="0" err="1">
                <a:solidFill>
                  <a:srgbClr val="193052"/>
                </a:solidFill>
                <a:latin typeface="Aptos Display"/>
              </a:rPr>
              <a:t>А</a:t>
            </a:r>
            <a:r>
              <a:rPr sz="2900" b="1" dirty="0">
                <a:solidFill>
                  <a:srgbClr val="193052"/>
                </a:solidFill>
                <a:latin typeface="Aptos Display"/>
              </a:rPr>
              <a:t>. </a:t>
            </a:r>
            <a:r>
              <a:rPr sz="2900" b="1" dirty="0" err="1">
                <a:solidFill>
                  <a:srgbClr val="002060"/>
                </a:solidFill>
                <a:latin typeface="Aptos Display"/>
              </a:rPr>
              <a:t>Байтұрсынов</a:t>
            </a:r>
            <a:endParaRPr sz="2900" b="1" dirty="0">
              <a:solidFill>
                <a:srgbClr val="002060"/>
              </a:solidFill>
              <a:latin typeface="Aptos Display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7240" y="1755372"/>
            <a:ext cx="3514343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755372"/>
            <a:ext cx="73152" cy="150876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1938252"/>
            <a:ext cx="3285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Оқулықтары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441172"/>
            <a:ext cx="35051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600" b="1" dirty="0">
                <a:solidFill>
                  <a:srgbClr val="002060"/>
                </a:solidFill>
                <a:latin typeface="+mj-lt"/>
              </a:rPr>
              <a:t>«Оқу құралы. Қазақша алифба», 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«</a:t>
            </a:r>
            <a:r>
              <a:rPr sz="1600" b="1" dirty="0" err="1">
                <a:solidFill>
                  <a:srgbClr val="002060"/>
                </a:solidFill>
                <a:latin typeface="+mj-lt"/>
              </a:rPr>
              <a:t>Сауат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+mj-lt"/>
              </a:rPr>
              <a:t>ашқыш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»</a:t>
            </a:r>
            <a:r>
              <a:rPr lang="kk-KZ" sz="1600" b="1" dirty="0">
                <a:solidFill>
                  <a:srgbClr val="002060"/>
                </a:solidFill>
                <a:latin typeface="+mj-lt"/>
              </a:rPr>
              <a:t>,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 «</a:t>
            </a:r>
            <a:r>
              <a:rPr sz="1600" b="1" dirty="0" err="1">
                <a:solidFill>
                  <a:srgbClr val="002060"/>
                </a:solidFill>
                <a:latin typeface="+mj-lt"/>
              </a:rPr>
              <a:t>Тіл-құрал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»</a:t>
            </a:r>
            <a:r>
              <a:rPr lang="kk-KZ" sz="1600" b="1" dirty="0">
                <a:solidFill>
                  <a:srgbClr val="002060"/>
                </a:solidFill>
                <a:latin typeface="+mj-lt"/>
              </a:rPr>
              <a:t>,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 «</a:t>
            </a:r>
            <a:r>
              <a:rPr sz="1600" b="1" dirty="0" err="1">
                <a:solidFill>
                  <a:srgbClr val="002060"/>
                </a:solidFill>
                <a:latin typeface="+mj-lt"/>
              </a:rPr>
              <a:t>Тіл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+mj-lt"/>
              </a:rPr>
              <a:t>жұмсар</a:t>
            </a:r>
            <a:r>
              <a:rPr sz="1600" b="1" dirty="0">
                <a:solidFill>
                  <a:srgbClr val="002060"/>
                </a:solidFill>
                <a:latin typeface="+mj-lt"/>
              </a:rPr>
              <a:t>»</a:t>
            </a:r>
            <a:r>
              <a:rPr lang="kk-KZ" sz="1600" b="1" dirty="0">
                <a:solidFill>
                  <a:srgbClr val="002060"/>
                </a:solidFill>
                <a:latin typeface="+mj-lt"/>
              </a:rPr>
              <a:t>,</a:t>
            </a:r>
            <a:r>
              <a:rPr lang="en-US" sz="1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kk-KZ" sz="1600" b="1" dirty="0">
                <a:solidFill>
                  <a:srgbClr val="002060"/>
                </a:solidFill>
                <a:latin typeface="+mj-lt"/>
              </a:rPr>
              <a:t>«</a:t>
            </a:r>
            <a:r>
              <a:rPr lang="ru-KZ" sz="1600" b="1" dirty="0">
                <a:solidFill>
                  <a:srgbClr val="002060"/>
                </a:solidFill>
                <a:latin typeface="+mj-lt"/>
              </a:rPr>
              <a:t>Баяншы»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43906" y="1170432"/>
            <a:ext cx="5764733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849368" y="1130067"/>
            <a:ext cx="73152" cy="233172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159066" y="1390541"/>
            <a:ext cx="27671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 err="1">
                <a:solidFill>
                  <a:srgbClr val="193052"/>
                </a:solidFill>
                <a:latin typeface="Aptos Display"/>
              </a:rPr>
              <a:t>Әдістемелік</a:t>
            </a:r>
            <a:r>
              <a:rPr sz="1800" b="1" dirty="0">
                <a:solidFill>
                  <a:srgbClr val="193052"/>
                </a:solidFill>
                <a:latin typeface="Aptos Display"/>
              </a:rPr>
              <a:t> </a:t>
            </a:r>
            <a:r>
              <a:rPr lang="kk-KZ" b="1" dirty="0">
                <a:solidFill>
                  <a:srgbClr val="193052"/>
                </a:solidFill>
                <a:latin typeface="Aptos Display"/>
              </a:rPr>
              <a:t>мақалалары</a:t>
            </a:r>
            <a:endParaRPr sz="1800" b="1" dirty="0">
              <a:solidFill>
                <a:srgbClr val="193052"/>
              </a:solidFill>
              <a:latin typeface="Aptos Display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59066" y="1795268"/>
            <a:ext cx="27671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KZ" sz="1600" b="1" dirty="0">
                <a:solidFill>
                  <a:srgbClr val="002060"/>
                </a:solidFill>
              </a:rPr>
              <a:t>Ана тілінің әдісі</a:t>
            </a:r>
            <a:endParaRPr lang="ru-KZ" sz="1600" dirty="0">
              <a:solidFill>
                <a:srgbClr val="002060"/>
              </a:solidFill>
            </a:endParaRPr>
          </a:p>
          <a:p>
            <a:pPr lvl="0"/>
            <a:r>
              <a:rPr lang="ru-KZ" sz="1600" b="1" dirty="0">
                <a:solidFill>
                  <a:srgbClr val="002060"/>
                </a:solidFill>
              </a:rPr>
              <a:t>Баулу мектебі</a:t>
            </a:r>
            <a:endParaRPr lang="ru-KZ" sz="1600" dirty="0">
              <a:solidFill>
                <a:srgbClr val="002060"/>
              </a:solidFill>
            </a:endParaRPr>
          </a:p>
          <a:p>
            <a:pPr lvl="0"/>
            <a:r>
              <a:rPr lang="ru-KZ" sz="1600" b="1" dirty="0">
                <a:solidFill>
                  <a:srgbClr val="002060"/>
                </a:solidFill>
              </a:rPr>
              <a:t>Оқу жайында</a:t>
            </a:r>
            <a:endParaRPr lang="ru-KZ" sz="1600" dirty="0">
              <a:solidFill>
                <a:srgbClr val="002060"/>
              </a:solidFill>
            </a:endParaRPr>
          </a:p>
          <a:p>
            <a:pPr lvl="0"/>
            <a:r>
              <a:rPr lang="ru-KZ" sz="1600" b="1" dirty="0">
                <a:solidFill>
                  <a:srgbClr val="002060"/>
                </a:solidFill>
              </a:rPr>
              <a:t>Оқыту жайынан</a:t>
            </a:r>
            <a:endParaRPr lang="ru-KZ" sz="1600" dirty="0">
              <a:solidFill>
                <a:srgbClr val="002060"/>
              </a:solidFill>
            </a:endParaRPr>
          </a:p>
          <a:p>
            <a:pPr lvl="0"/>
            <a:r>
              <a:rPr lang="ru-KZ" sz="1600" b="1" dirty="0">
                <a:solidFill>
                  <a:srgbClr val="002060"/>
                </a:solidFill>
              </a:rPr>
              <a:t>Школдарда ана тілмен оқу</a:t>
            </a:r>
            <a:endParaRPr lang="ru-KZ" sz="1600" dirty="0">
              <a:solidFill>
                <a:srgbClr val="00206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1671" y="4049889"/>
            <a:ext cx="1024128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 lIns="45720" rIns="27432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</a:rPr>
              <a:t>Әдістемеге қатысты еңбектері:</a:t>
            </a:r>
          </a:p>
          <a:p>
            <a:endParaRPr lang="kk-KZ" b="1" dirty="0">
              <a:solidFill>
                <a:srgbClr val="002060"/>
              </a:solidFill>
            </a:endParaRPr>
          </a:p>
          <a:p>
            <a:r>
              <a:rPr lang="kk-KZ" dirty="0">
                <a:solidFill>
                  <a:srgbClr val="002060"/>
                </a:solidFill>
              </a:rPr>
              <a:t>1. Оқулықпен қатар жазылған, оқытудың әдістемесін </a:t>
            </a:r>
            <a:r>
              <a:rPr lang="kk-KZ" dirty="0" err="1">
                <a:solidFill>
                  <a:srgbClr val="002060"/>
                </a:solidFill>
              </a:rPr>
              <a:t>қөрсететін</a:t>
            </a:r>
            <a:r>
              <a:rPr lang="kk-KZ" dirty="0">
                <a:solidFill>
                  <a:srgbClr val="002060"/>
                </a:solidFill>
              </a:rPr>
              <a:t> еңбектер.</a:t>
            </a:r>
            <a:endParaRPr lang="ru-KZ" dirty="0">
              <a:solidFill>
                <a:srgbClr val="002060"/>
              </a:solidFill>
            </a:endParaRPr>
          </a:p>
          <a:p>
            <a:r>
              <a:rPr lang="kk-KZ" dirty="0">
                <a:solidFill>
                  <a:srgbClr val="002060"/>
                </a:solidFill>
              </a:rPr>
              <a:t>2. Қазақша әліпбидің, дыбыстың негізінде сауат ашу әдісін іске асыратын еңбектер.</a:t>
            </a:r>
            <a:endParaRPr lang="ru-KZ" dirty="0">
              <a:solidFill>
                <a:srgbClr val="002060"/>
              </a:solidFill>
            </a:endParaRPr>
          </a:p>
          <a:p>
            <a:r>
              <a:rPr lang="kk-KZ" dirty="0">
                <a:solidFill>
                  <a:srgbClr val="002060"/>
                </a:solidFill>
              </a:rPr>
              <a:t>3. Ана тілін оқытудың әдістерін баяндайтын еңбектер,</a:t>
            </a:r>
            <a:endParaRPr lang="ru-KZ" dirty="0">
              <a:solidFill>
                <a:srgbClr val="002060"/>
              </a:solidFill>
            </a:endParaRPr>
          </a:p>
          <a:p>
            <a:pPr lvl="0"/>
            <a:r>
              <a:rPr lang="kk-KZ" dirty="0">
                <a:solidFill>
                  <a:srgbClr val="002060"/>
                </a:solidFill>
              </a:rPr>
              <a:t>4. Тіл ұстартуды көрнекілік әдіс арқылы дамытуды көздейтін еңбектер.</a:t>
            </a:r>
            <a:endParaRPr lang="ru-KZ" dirty="0">
              <a:solidFill>
                <a:srgbClr val="002060"/>
              </a:solidFill>
            </a:endParaRPr>
          </a:p>
          <a:p>
            <a:pPr lvl="0"/>
            <a:r>
              <a:rPr lang="kk-KZ" dirty="0">
                <a:solidFill>
                  <a:srgbClr val="002060"/>
                </a:solidFill>
              </a:rPr>
              <a:t>5. Қазақша сауатты сөйлеудің, оқудың, жазудың әдістерін қарастыратын еңбектер.</a:t>
            </a:r>
            <a:endParaRPr lang="ru-KZ" dirty="0">
              <a:solidFill>
                <a:srgbClr val="002060"/>
              </a:solidFill>
            </a:endParaRPr>
          </a:p>
          <a:p>
            <a:pPr lvl="0"/>
            <a:r>
              <a:rPr lang="kk-KZ" dirty="0">
                <a:solidFill>
                  <a:srgbClr val="002060"/>
                </a:solidFill>
              </a:rPr>
              <a:t>6. Әдістің түрлерін жіктеп көрсететін еңбектер.</a:t>
            </a:r>
            <a:endParaRPr lang="ru-KZ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064B02-B81B-B811-8B10-039752287D9A}"/>
              </a:ext>
            </a:extLst>
          </p:cNvPr>
          <p:cNvSpPr txBox="1"/>
          <p:nvPr/>
        </p:nvSpPr>
        <p:spPr>
          <a:xfrm>
            <a:off x="7826272" y="1827435"/>
            <a:ext cx="27671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KZ" sz="1600" b="1" dirty="0"/>
              <a:t>Қазақша оқу жайынан</a:t>
            </a:r>
            <a:endParaRPr lang="ru-KZ" sz="1600" dirty="0"/>
          </a:p>
          <a:p>
            <a:pPr lvl="0"/>
            <a:r>
              <a:rPr lang="ru-KZ" sz="1600" b="1" dirty="0"/>
              <a:t>Жалқылау (айырыңқы) әдіс</a:t>
            </a:r>
            <a:endParaRPr lang="ru-KZ" sz="1600" dirty="0"/>
          </a:p>
          <a:p>
            <a:pPr lvl="0"/>
            <a:r>
              <a:rPr lang="ru-KZ" sz="1600" b="1" dirty="0">
                <a:solidFill>
                  <a:srgbClr val="002060"/>
                </a:solidFill>
              </a:rPr>
              <a:t>Жалқылаулы-жалпылау</a:t>
            </a:r>
            <a:r>
              <a:rPr lang="ru-KZ" sz="1600" b="1" dirty="0"/>
              <a:t> әдіс</a:t>
            </a:r>
            <a:endParaRPr lang="ru-KZ" sz="1600" dirty="0"/>
          </a:p>
          <a:p>
            <a:pPr lvl="0"/>
            <a:r>
              <a:rPr lang="ru-KZ" sz="1600" b="1" dirty="0"/>
              <a:t>Қай әдіс жақсы?</a:t>
            </a:r>
            <a:endParaRPr lang="ru-KZ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А. Байтұрсыновтың әдістемелік қағидалары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325880"/>
            <a:ext cx="73152" cy="987552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8406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>
                <a:solidFill>
                  <a:srgbClr val="193052"/>
                </a:solidFill>
                <a:latin typeface="Aptos Display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734580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Жеңілден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ауырға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оңайдан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қиынға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жайдан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күрделіге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қарай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оқыту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56032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2560320"/>
            <a:ext cx="73152" cy="987552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61850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2969020"/>
            <a:ext cx="4663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Оқытуды әріптен, әліпбиден бастау.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79476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794760"/>
            <a:ext cx="73152" cy="987552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85294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203460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Ана тілінің сөз және сөйлем жүйесін қатар меңгерту.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502920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5029200"/>
            <a:ext cx="73152" cy="987552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508738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437900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Мақал-мәтел, нақыл сөз, мысал, өлең-жыр, қызықты әңгімелерді пайдалану.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32588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309360" y="1325880"/>
            <a:ext cx="73152" cy="987552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37960" y="138406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1734580"/>
            <a:ext cx="4663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Сурет пен көрнекілікке мән беру.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256032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309360" y="2560320"/>
            <a:ext cx="73152" cy="987552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37960" y="261850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2969020"/>
            <a:ext cx="4663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Материалды оқушыға барынша түсінікті ұсыну.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9476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309360" y="3794760"/>
            <a:ext cx="73152" cy="987552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37960" y="385294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4203460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Оқушының тәжірибесі арқылы білім жинақтауына жағдай жасау.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5029200"/>
            <a:ext cx="5074920" cy="987552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309360" y="5029200"/>
            <a:ext cx="73152" cy="987552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37960" y="5087387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08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37960" y="5437900"/>
            <a:ext cx="4663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Мұғалім бірнеше әдісті меңгеріп, қажетіне қарай таңдай білуі.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Жүсіпбек Аймауытов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212080" cy="306324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73152" cy="306324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554480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Негізгі еңбектері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57400"/>
            <a:ext cx="4800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Тәрбиеге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жетекші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(1924)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Ана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тілін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қалай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оқыту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керек</a:t>
            </a:r>
            <a:r>
              <a:rPr sz="1600" dirty="0">
                <a:solidFill>
                  <a:srgbClr val="002060"/>
                </a:solidFill>
                <a:latin typeface="Aptos"/>
              </a:rPr>
              <a:t>?» (1925)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Қазақша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хат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таныту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әдісі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(1927)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Комплекспен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оқыту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жолдары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(1929)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371600"/>
            <a:ext cx="5212080" cy="306324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371600"/>
            <a:ext cx="73152" cy="306324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554480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Негізгі қағидалары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057400"/>
            <a:ext cx="4800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• Әуелі затты көру → сөйлеу → оқу және жазу.
• Баланың өз бетімен сөйлеуіне мүмкіндік беру.
• Материалды баланың ұғымына сәйкестендіру.
• Өмірмен, басқа пәндермен байланыстыру.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754880"/>
            <a:ext cx="10241280" cy="1005403"/>
          </a:xfrm>
          <a:prstGeom prst="rect">
            <a:avLst/>
          </a:prstGeom>
          <a:noFill/>
        </p:spPr>
        <p:txBody>
          <a:bodyPr wrap="square" lIns="45720" rIns="2743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Ынтаны </a:t>
            </a:r>
            <a:r>
              <a:rPr dirty="0" err="1">
                <a:solidFill>
                  <a:srgbClr val="002060"/>
                </a:solidFill>
              </a:rPr>
              <a:t>арттыру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үшін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қызықты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материал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алдын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ала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сұрақ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көрнекілік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және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әдіс-тәсілдердің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өзгермелілігі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қажет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Тілді </a:t>
            </a:r>
            <a:r>
              <a:rPr dirty="0" err="1">
                <a:solidFill>
                  <a:srgbClr val="002060"/>
                </a:solidFill>
              </a:rPr>
              <a:t>үйрену</a:t>
            </a:r>
            <a:r>
              <a:rPr dirty="0">
                <a:solidFill>
                  <a:srgbClr val="002060"/>
                </a:solidFill>
              </a:rPr>
              <a:t> – </a:t>
            </a:r>
            <a:r>
              <a:rPr dirty="0" err="1">
                <a:solidFill>
                  <a:srgbClr val="002060"/>
                </a:solidFill>
              </a:rPr>
              <a:t>тек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сөздер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ережелерді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жаттау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емес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ойлау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сезім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және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дүниетанымды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меңгеру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6547104"/>
            <a:ext cx="105156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F6976"/>
                </a:solidFill>
                <a:latin typeface="Aptos"/>
              </a:rPr>
              <a:t>Қазақ тілін оқыту әдістемесінің негізін салған ғалымдар</a:t>
            </a:r>
            <a:r>
              <a:rPr sz="800">
                <a:solidFill>
                  <a:srgbClr val="CD993A"/>
                </a:solidFill>
              </a:rPr>
              <a:t>   |  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Міржақып Дулатов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212080" cy="201168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73152" cy="2011680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Негізгі бағыты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103120"/>
            <a:ext cx="480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Қазақ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мектебіндегі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оқу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ерекшеліктері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тілді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оқыту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үлгілері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жазу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ережелері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мен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оларды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қолдану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заңдылықтары</a:t>
            </a:r>
            <a:r>
              <a:rPr sz="1600"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212080" cy="201168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201168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600200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Еңбектері мен мақалалары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03120"/>
            <a:ext cx="480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«Кім оқытады?» • «Газет тілі оңды болсын» • «Мектеп-медреселер мәселесі» • «Жаңа жазу ережелері» • «Үлгілі іс»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977639"/>
            <a:ext cx="10241280" cy="1179810"/>
          </a:xfrm>
          <a:prstGeom prst="rect">
            <a:avLst/>
          </a:prstGeom>
          <a:noFill/>
        </p:spPr>
        <p:txBody>
          <a:bodyPr wrap="square" lIns="45720" rIns="27432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Тілдің </a:t>
            </a:r>
            <a:r>
              <a:rPr dirty="0" err="1">
                <a:solidFill>
                  <a:srgbClr val="002060"/>
                </a:solidFill>
              </a:rPr>
              <a:t>сауаттылығы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дамуын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оқу-ағарту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ісімен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сабақтастыра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қарастырды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Оқу </a:t>
            </a:r>
            <a:r>
              <a:rPr dirty="0" err="1">
                <a:solidFill>
                  <a:srgbClr val="002060"/>
                </a:solidFill>
              </a:rPr>
              <a:t>құралдары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баспасөз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тіліне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назар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аударды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Мақалалары </a:t>
            </a:r>
            <a:r>
              <a:rPr dirty="0" err="1">
                <a:solidFill>
                  <a:srgbClr val="002060"/>
                </a:solidFill>
              </a:rPr>
              <a:t>сол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кезеңдегі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мектеп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пен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жазу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мәселелерінің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әдістемелік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қырларын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көрсетеді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6547104"/>
            <a:ext cx="105156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F6976"/>
                </a:solidFill>
                <a:latin typeface="Aptos"/>
              </a:rPr>
              <a:t>Қазақ тілін оқыту әдістемесінің негізін салған ғалымдар</a:t>
            </a:r>
            <a:r>
              <a:rPr sz="800">
                <a:solidFill>
                  <a:srgbClr val="CD993A"/>
                </a:solidFill>
              </a:rPr>
              <a:t>   |  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Мағжан Жұмабаев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212080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73152" cy="214884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«Бастауыш мектепте ана тілі»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103120"/>
            <a:ext cx="480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Бастауыш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мектепті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тек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хат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таныту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орны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емес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болашақ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білімнің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негізі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және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ұлттық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ана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тілінің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базасы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ретінде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қарастырады</a:t>
            </a:r>
            <a:r>
              <a:rPr sz="1600"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212080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214884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600200"/>
            <a:ext cx="4800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Қарастырған мәселелері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03120"/>
            <a:ext cx="480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Тіл дамыту • кешендік оқыту • көрнекілік • бақылау және емле жұмыстары • жазба тілді меңгеру • ана тілін оқыту қағидалары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114800"/>
            <a:ext cx="10241280" cy="774571"/>
          </a:xfrm>
          <a:prstGeom prst="rect">
            <a:avLst/>
          </a:prstGeom>
          <a:noFill/>
        </p:spPr>
        <p:txBody>
          <a:bodyPr wrap="square" lIns="45720" rIns="27432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«</a:t>
            </a:r>
            <a:r>
              <a:rPr dirty="0" err="1">
                <a:solidFill>
                  <a:srgbClr val="002060"/>
                </a:solidFill>
              </a:rPr>
              <a:t>Ана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тілі</a:t>
            </a:r>
            <a:r>
              <a:rPr dirty="0">
                <a:solidFill>
                  <a:srgbClr val="002060"/>
                </a:solidFill>
              </a:rPr>
              <a:t>: </a:t>
            </a:r>
            <a:r>
              <a:rPr dirty="0" err="1">
                <a:solidFill>
                  <a:srgbClr val="002060"/>
                </a:solidFill>
              </a:rPr>
              <a:t>Бастауыш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мектепте</a:t>
            </a:r>
            <a:r>
              <a:rPr dirty="0">
                <a:solidFill>
                  <a:srgbClr val="002060"/>
                </a:solidFill>
              </a:rPr>
              <a:t>» (1923), «</a:t>
            </a:r>
            <a:r>
              <a:rPr dirty="0" err="1">
                <a:solidFill>
                  <a:srgbClr val="002060"/>
                </a:solidFill>
              </a:rPr>
              <a:t>Қызыләскер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әліппесі</a:t>
            </a:r>
            <a:r>
              <a:rPr dirty="0">
                <a:solidFill>
                  <a:srgbClr val="002060"/>
                </a:solidFill>
              </a:rPr>
              <a:t>» (1924), «</a:t>
            </a:r>
            <a:r>
              <a:rPr dirty="0" err="1">
                <a:solidFill>
                  <a:srgbClr val="002060"/>
                </a:solidFill>
              </a:rPr>
              <a:t>Сауатты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бол</a:t>
            </a:r>
            <a:r>
              <a:rPr dirty="0">
                <a:solidFill>
                  <a:srgbClr val="002060"/>
                </a:solidFill>
              </a:rPr>
              <a:t>» (1928–1930).</a:t>
            </a:r>
          </a:p>
          <a:p>
            <a:pPr>
              <a:spcAft>
                <a:spcPts val="1000"/>
              </a:spcAft>
              <a:defRPr sz="18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Мектеп </a:t>
            </a:r>
            <a:r>
              <a:rPr dirty="0" err="1">
                <a:solidFill>
                  <a:srgbClr val="002060"/>
                </a:solidFill>
              </a:rPr>
              <a:t>пен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тұрмыстағы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құбылыстардың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баланың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сөйлеу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тіліне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ықпалын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атап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көрсетеді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6547104"/>
            <a:ext cx="105156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F6976"/>
                </a:solidFill>
                <a:latin typeface="Aptos"/>
              </a:rPr>
              <a:t>Қазақ тілін оқыту әдістемесінің негізін салған ғалымдар</a:t>
            </a:r>
            <a:r>
              <a:rPr sz="800">
                <a:solidFill>
                  <a:srgbClr val="CD993A"/>
                </a:solidFill>
              </a:rPr>
              <a:t>   |  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4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Телжан Шонанов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3383280" cy="219456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417320"/>
            <a:ext cx="73152" cy="219456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Мектепке арналған еңбектер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103120"/>
            <a:ext cx="2971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Әліппе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(1935)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Жаңа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арна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(1931)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Жаңалық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(1936)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383280" cy="219456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417320"/>
            <a:ext cx="73152" cy="219456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20" y="1600200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Ересектерге арналған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103120"/>
            <a:ext cx="2971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«Шала сауатты ересектер үшін оқу құралы» (1930)
«Қазақ тілінің оқу құралы» (1933)
«Учебник казахского языка для взрослых» (1936)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417320"/>
            <a:ext cx="3383280" cy="219456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417320"/>
            <a:ext cx="73152" cy="2194560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1600200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Өзге ұлт өкілдеріне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103120"/>
            <a:ext cx="2971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«Орыстар үшін қазақша әліппе» (1934)
«Самоучитель киргизского языка для русских» (1930)
«Учебник казахского языка для русской школы»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160520"/>
            <a:ext cx="10241280" cy="1267014"/>
          </a:xfrm>
          <a:prstGeom prst="rect">
            <a:avLst/>
          </a:prstGeom>
          <a:noFill/>
        </p:spPr>
        <p:txBody>
          <a:bodyPr wrap="square" lIns="45720" rIns="2743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Оқу </a:t>
            </a:r>
            <a:r>
              <a:rPr dirty="0" err="1">
                <a:solidFill>
                  <a:srgbClr val="002060"/>
                </a:solidFill>
              </a:rPr>
              <a:t>құралдарында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оқушының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жасы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қабілетін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ескеріп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шағын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әңгіме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мақал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қызықты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аңыздарды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сұрыптаған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17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«</a:t>
            </a:r>
            <a:r>
              <a:rPr dirty="0" err="1">
                <a:solidFill>
                  <a:srgbClr val="002060"/>
                </a:solidFill>
              </a:rPr>
              <a:t>Учебник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казахского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языка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для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русской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школы</a:t>
            </a:r>
            <a:r>
              <a:rPr dirty="0">
                <a:solidFill>
                  <a:srgbClr val="002060"/>
                </a:solidFill>
              </a:rPr>
              <a:t>» </a:t>
            </a:r>
            <a:r>
              <a:rPr dirty="0" err="1">
                <a:solidFill>
                  <a:srgbClr val="002060"/>
                </a:solidFill>
              </a:rPr>
              <a:t>төрт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бөлімнен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құралған</a:t>
            </a:r>
            <a:r>
              <a:rPr dirty="0">
                <a:solidFill>
                  <a:srgbClr val="002060"/>
                </a:solidFill>
              </a:rPr>
              <a:t>; </a:t>
            </a:r>
            <a:r>
              <a:rPr dirty="0" err="1">
                <a:solidFill>
                  <a:srgbClr val="002060"/>
                </a:solidFill>
              </a:rPr>
              <a:t>грамматикалық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материал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мәтіндерге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жетекші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ретінде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шағындап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енгізілген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1792" y="6547104"/>
            <a:ext cx="105156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F6976"/>
                </a:solidFill>
                <a:latin typeface="Aptos"/>
              </a:rPr>
              <a:t>Қазақ тілін оқыту әдістемесінің негізін салған ғалымдар</a:t>
            </a:r>
            <a:r>
              <a:rPr sz="800">
                <a:solidFill>
                  <a:srgbClr val="CD993A"/>
                </a:solidFill>
              </a:rPr>
              <a:t>   |  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Әдістемелік ойдың баспасөздегі көрінісі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15600" cy="1005840"/>
          </a:xfrm>
          <a:prstGeom prst="round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«Айқап»  •  «Қазақ»  •  «Қазақ тілі»  •  «Мұғалім»  •  «Шора»  •  «Шолпан»  •  «Сана»  •  «Жаңа мектеп»  •  «Еңбекші Қазақ»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880360"/>
            <a:ext cx="5074920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22960" y="2880360"/>
            <a:ext cx="73152" cy="214884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3063240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Ж. Аймауытов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566160"/>
            <a:ext cx="4663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Ана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тілін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қалай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оқыту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керек</a:t>
            </a:r>
            <a:r>
              <a:rPr sz="1600" dirty="0">
                <a:solidFill>
                  <a:srgbClr val="002060"/>
                </a:solidFill>
                <a:latin typeface="Aptos"/>
              </a:rPr>
              <a:t>?» (1925)
«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Емле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әріп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жайынан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(1927)
«Емлені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өзгертуге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жоба</a:t>
            </a:r>
            <a:r>
              <a:rPr sz="1600" dirty="0">
                <a:solidFill>
                  <a:srgbClr val="002060"/>
                </a:solidFill>
                <a:latin typeface="Aptos"/>
              </a:rPr>
              <a:t>» (1924)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880360"/>
            <a:ext cx="5074920" cy="214884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2880360"/>
            <a:ext cx="73152" cy="214884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3063240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А. Байтұрсынов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3566160"/>
            <a:ext cx="46634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«Дыбыстарды жіктеу туралы» (1927)
«Емле туралы» (1929)
«Жоқшыға дерек» (1925)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6547104"/>
            <a:ext cx="105156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F6976"/>
                </a:solidFill>
                <a:latin typeface="Aptos"/>
              </a:rPr>
              <a:t>Қазақ тілін оқыту әдістемесінің негізін салған ғалымдар</a:t>
            </a:r>
            <a:r>
              <a:rPr sz="800">
                <a:solidFill>
                  <a:srgbClr val="CD993A"/>
                </a:solidFill>
              </a:rPr>
              <a:t>   |  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52"/>
                </a:solidFill>
                <a:latin typeface="Aptos Display"/>
              </a:rPr>
              <a:t>Ғалымдардың ортақ әдістемелік ұстанымдары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10607040" cy="61264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417320"/>
            <a:ext cx="209544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 err="1">
                <a:solidFill>
                  <a:srgbClr val="193052"/>
                </a:solidFill>
                <a:latin typeface="Aptos"/>
              </a:rPr>
              <a:t>Оқушыға</a:t>
            </a:r>
            <a:r>
              <a:rPr sz="1600" b="1" dirty="0">
                <a:solidFill>
                  <a:srgbClr val="193052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193052"/>
                </a:solidFill>
                <a:latin typeface="Aptos"/>
              </a:rPr>
              <a:t>бағытталу</a:t>
            </a:r>
            <a:endParaRPr sz="1600" b="1" dirty="0">
              <a:solidFill>
                <a:srgbClr val="193052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1399032"/>
            <a:ext cx="538583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dirty="0">
                <a:solidFill>
                  <a:srgbClr val="002060"/>
                </a:solidFill>
                <a:latin typeface="Aptos"/>
              </a:rPr>
              <a:t>Баланың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жасы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түсінігі</a:t>
            </a:r>
            <a:r>
              <a:rPr sz="1600" dirty="0">
                <a:solidFill>
                  <a:srgbClr val="002060"/>
                </a:solidFill>
                <a:latin typeface="Aptos"/>
              </a:rPr>
              <a:t>,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қабілеті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мен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тәжірибесін</a:t>
            </a:r>
            <a:r>
              <a:rPr sz="1600" dirty="0">
                <a:solidFill>
                  <a:srgbClr val="002060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002060"/>
                </a:solidFill>
                <a:latin typeface="Aptos"/>
              </a:rPr>
              <a:t>ескеру</a:t>
            </a:r>
            <a:r>
              <a:rPr sz="1600" dirty="0">
                <a:solidFill>
                  <a:srgbClr val="002060"/>
                </a:solidFill>
                <a:latin typeface="Apto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103120"/>
            <a:ext cx="10607040" cy="61264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2194560"/>
            <a:ext cx="126509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3052"/>
                </a:solidFill>
                <a:latin typeface="Aptos"/>
              </a:rPr>
              <a:t>Түсініктілік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176272"/>
            <a:ext cx="494019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Материалды қарапайымнан күрделіге қарай ұсыну.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880360"/>
            <a:ext cx="10607040" cy="61264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2971800"/>
            <a:ext cx="122982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3052"/>
                </a:solidFill>
                <a:latin typeface="Aptos"/>
              </a:rPr>
              <a:t>Тіл дамыту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953512"/>
            <a:ext cx="502079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Сөйлеу, оқу, жазу дағдыларын өзара байланыстыру.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657600"/>
            <a:ext cx="10607040" cy="61264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3749039"/>
            <a:ext cx="122661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3052"/>
                </a:solidFill>
                <a:latin typeface="Aptos"/>
              </a:rPr>
              <a:t>Көрнекілік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3730752"/>
            <a:ext cx="674402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Сурет, нақты зат, мәтін және басқа көрнекі материалдарды пайдалану.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434840"/>
            <a:ext cx="10607040" cy="61264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05840" y="4526279"/>
            <a:ext cx="219803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3052"/>
                </a:solidFill>
                <a:latin typeface="Aptos"/>
              </a:rPr>
              <a:t>Практикалық әрекет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0" y="4507992"/>
            <a:ext cx="544835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Білімді жаттаумен шектемей, тәжірибе арқылы меңгерту.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212080"/>
            <a:ext cx="10607040" cy="612648"/>
          </a:xfrm>
          <a:prstGeom prst="roundRect">
            <a:avLst/>
          </a:prstGeom>
          <a:solidFill>
            <a:srgbClr val="FFFFFF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5840" y="5303520"/>
            <a:ext cx="16307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193052"/>
                </a:solidFill>
                <a:latin typeface="Aptos"/>
              </a:rPr>
              <a:t>Ұлттық мазмұн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0" y="5285232"/>
            <a:ext cx="712990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002060"/>
                </a:solidFill>
                <a:latin typeface="Aptos"/>
              </a:rPr>
              <a:t>Оқушыға таныс өмір, тілдік орта және ұлттық мәдени мазмұнды негізге алу.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900" b="1">
                <a:solidFill>
                  <a:srgbClr val="FFFFFF"/>
                </a:solidFill>
                <a:latin typeface="Aptos Display"/>
              </a:rPr>
              <a:t>Әдістемелік мұраның бүгінгі мәні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691640"/>
            <a:ext cx="324612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73152" cy="141732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74520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52745"/>
            <a:ext cx="2834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600">
                <a:solidFill>
                  <a:srgbClr val="002060"/>
                </a:solidFill>
                <a:latin typeface="Aptos"/>
              </a:rPr>
              <a:t>Оқушыға түсінікті тілмен оқыту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691640"/>
            <a:ext cx="324612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434840" y="1691640"/>
            <a:ext cx="73152" cy="141732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1874520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252745"/>
            <a:ext cx="2834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600">
                <a:solidFill>
                  <a:srgbClr val="002060"/>
                </a:solidFill>
                <a:latin typeface="Aptos"/>
              </a:rPr>
              <a:t>Тілді әрекет арқылы меңгерту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91640"/>
            <a:ext cx="324612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46720" y="1691640"/>
            <a:ext cx="73152" cy="141732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75320" y="1874520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2252745"/>
            <a:ext cx="2834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600">
                <a:solidFill>
                  <a:srgbClr val="002060"/>
                </a:solidFill>
                <a:latin typeface="Aptos"/>
              </a:rPr>
              <a:t>Көрнекілік пен мәтінді ұтымды пайдалану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429000"/>
            <a:ext cx="324612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2960" y="3429000"/>
            <a:ext cx="73152" cy="141732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51560" y="3611880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3990105"/>
            <a:ext cx="2834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600">
                <a:solidFill>
                  <a:srgbClr val="002060"/>
                </a:solidFill>
                <a:latin typeface="Aptos"/>
              </a:rPr>
              <a:t>Оқу мен өмірді байланыстыру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3429000"/>
            <a:ext cx="324612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434840" y="3429000"/>
            <a:ext cx="73152" cy="1417320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63440" y="3611880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3990105"/>
            <a:ext cx="2834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600">
                <a:solidFill>
                  <a:srgbClr val="002060"/>
                </a:solidFill>
                <a:latin typeface="Aptos"/>
              </a:rPr>
              <a:t>Әдіс-тәсілді жағдайға қарай таңдау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3429000"/>
            <a:ext cx="324612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C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046720" y="3429000"/>
            <a:ext cx="73152" cy="1417320"/>
          </a:xfrm>
          <a:prstGeom prst="rect">
            <a:avLst/>
          </a:prstGeom>
          <a:solidFill>
            <a:srgbClr val="2D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75320" y="3611880"/>
            <a:ext cx="283463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193052"/>
                </a:solidFill>
                <a:latin typeface="Aptos Display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3990105"/>
            <a:ext cx="28346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600">
                <a:solidFill>
                  <a:srgbClr val="002060"/>
                </a:solidFill>
                <a:latin typeface="Aptos"/>
              </a:rPr>
              <a:t>Ұлттық мазмұнды тіл үйретумен сабақтастыру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5349240"/>
            <a:ext cx="101498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CD993A"/>
                </a:solidFill>
                <a:latin typeface="Aptos"/>
              </a:rPr>
              <a:t>Негізгі сабақтастық: ұлттық тәжірибе → әдістемелік жүйе → практикалық оқыту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99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241280" cy="2759730"/>
          </a:xfrm>
          <a:prstGeom prst="rect">
            <a:avLst/>
          </a:prstGeom>
          <a:noFill/>
        </p:spPr>
        <p:txBody>
          <a:bodyPr wrap="square" lIns="45720" rIns="27432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Қазақ </a:t>
            </a:r>
            <a:r>
              <a:rPr dirty="0" err="1">
                <a:solidFill>
                  <a:srgbClr val="002060"/>
                </a:solidFill>
              </a:rPr>
              <a:t>тілін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оқыту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әдістемесінің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негізі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ағартушылық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дәстүрден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бастау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алады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</a:t>
            </a:r>
            <a:r>
              <a:rPr dirty="0" err="1">
                <a:solidFill>
                  <a:srgbClr val="002060"/>
                </a:solidFill>
              </a:rPr>
              <a:t>А</a:t>
            </a:r>
            <a:r>
              <a:rPr dirty="0">
                <a:solidFill>
                  <a:srgbClr val="002060"/>
                </a:solidFill>
              </a:rPr>
              <a:t>. Байтұрсынов </a:t>
            </a:r>
            <a:r>
              <a:rPr dirty="0" err="1">
                <a:solidFill>
                  <a:srgbClr val="002060"/>
                </a:solidFill>
              </a:rPr>
              <a:t>қазақ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тілін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оқытудың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ұлттық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ғылыми-әдістемелік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жүйесін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қалыптастыруда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шешуші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орын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алады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</a:t>
            </a:r>
            <a:r>
              <a:rPr dirty="0" err="1">
                <a:solidFill>
                  <a:srgbClr val="002060"/>
                </a:solidFill>
              </a:rPr>
              <a:t>Ж</a:t>
            </a:r>
            <a:r>
              <a:rPr dirty="0">
                <a:solidFill>
                  <a:srgbClr val="002060"/>
                </a:solidFill>
              </a:rPr>
              <a:t>. Аймауытов </a:t>
            </a:r>
            <a:r>
              <a:rPr dirty="0" err="1">
                <a:solidFill>
                  <a:srgbClr val="002060"/>
                </a:solidFill>
              </a:rPr>
              <a:t>оқыту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үдерісіне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психологиялық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және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практикалық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тұрғыдан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қарады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</a:t>
            </a:r>
            <a:r>
              <a:rPr dirty="0" err="1">
                <a:solidFill>
                  <a:srgbClr val="002060"/>
                </a:solidFill>
              </a:rPr>
              <a:t>М</a:t>
            </a:r>
            <a:r>
              <a:rPr dirty="0">
                <a:solidFill>
                  <a:srgbClr val="002060"/>
                </a:solidFill>
              </a:rPr>
              <a:t>. </a:t>
            </a:r>
            <a:r>
              <a:rPr dirty="0" err="1">
                <a:solidFill>
                  <a:srgbClr val="002060"/>
                </a:solidFill>
              </a:rPr>
              <a:t>Дулатов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М</a:t>
            </a:r>
            <a:r>
              <a:rPr dirty="0">
                <a:solidFill>
                  <a:srgbClr val="002060"/>
                </a:solidFill>
              </a:rPr>
              <a:t>. </a:t>
            </a:r>
            <a:r>
              <a:rPr dirty="0" err="1">
                <a:solidFill>
                  <a:srgbClr val="002060"/>
                </a:solidFill>
              </a:rPr>
              <a:t>Жұмабаев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Т</a:t>
            </a:r>
            <a:r>
              <a:rPr dirty="0">
                <a:solidFill>
                  <a:srgbClr val="002060"/>
                </a:solidFill>
              </a:rPr>
              <a:t>. Шонанов </a:t>
            </a:r>
            <a:r>
              <a:rPr dirty="0" err="1">
                <a:solidFill>
                  <a:srgbClr val="002060"/>
                </a:solidFill>
              </a:rPr>
              <a:t>мектеп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сауаттылық</a:t>
            </a:r>
            <a:r>
              <a:rPr dirty="0">
                <a:solidFill>
                  <a:srgbClr val="002060"/>
                </a:solidFill>
              </a:rPr>
              <a:t>, </a:t>
            </a:r>
            <a:r>
              <a:rPr dirty="0" err="1">
                <a:solidFill>
                  <a:srgbClr val="002060"/>
                </a:solidFill>
              </a:rPr>
              <a:t>ана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тілі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және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оқу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құралдары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мәселелерін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кеңейтті</a:t>
            </a:r>
            <a:r>
              <a:rPr dirty="0">
                <a:solidFill>
                  <a:srgbClr val="002060"/>
                </a:solidFill>
              </a:rPr>
              <a:t>.</a:t>
            </a:r>
          </a:p>
          <a:p>
            <a:pPr>
              <a:spcAft>
                <a:spcPts val="1000"/>
              </a:spcAft>
              <a:defRPr sz="2000">
                <a:solidFill>
                  <a:srgbClr val="232830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• 1920–1930 </a:t>
            </a:r>
            <a:r>
              <a:rPr dirty="0" err="1">
                <a:solidFill>
                  <a:srgbClr val="002060"/>
                </a:solidFill>
              </a:rPr>
              <a:t>жылдардағы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баспасөз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әдістемелік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ойдың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таралуына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маңызды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алаң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болды</a:t>
            </a:r>
            <a:r>
              <a:rPr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492240"/>
            <a:ext cx="10972800" cy="9144"/>
          </a:xfrm>
          <a:prstGeom prst="rect">
            <a:avLst/>
          </a:prstGeom>
          <a:solidFill>
            <a:srgbClr val="DCE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1032</Words>
  <Application>Microsoft Macintosh PowerPoint</Application>
  <PresentationFormat>Широкоэкранный</PresentationFormat>
  <Paragraphs>122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Kapantaikyzy Shynar</cp:lastModifiedBy>
  <cp:revision>6</cp:revision>
  <dcterms:created xsi:type="dcterms:W3CDTF">2013-01-27T09:14:16Z</dcterms:created>
  <dcterms:modified xsi:type="dcterms:W3CDTF">2026-09-07T08:18:57Z</dcterms:modified>
  <cp:category/>
</cp:coreProperties>
</file>